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5"/>
  </p:handoutMasterIdLst>
  <p:sldIdLst>
    <p:sldId id="256" r:id="rId4"/>
    <p:sldId id="324" r:id="rId5"/>
    <p:sldId id="435" r:id="rId6"/>
    <p:sldId id="431" r:id="rId7"/>
    <p:sldId id="430" r:id="rId8"/>
    <p:sldId id="325" r:id="rId9"/>
    <p:sldId id="426" r:id="rId10"/>
    <p:sldId id="424" r:id="rId11"/>
    <p:sldId id="434" r:id="rId12"/>
    <p:sldId id="433" r:id="rId13"/>
    <p:sldId id="425" r:id="rId1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0" y="200"/>
      </p:cViewPr>
      <p:guideLst>
        <p:guide orient="horz" pos="242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B4D6AF-4538-4D14-8DE9-AF71902DB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A85527-7686-4B9E-BCA2-C89E7EF409CC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522C4B-7807-4A39-9C8D-700C20C373F3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CF3E71-BBD5-4B4A-A297-09EBE8A0F8E9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C64CBA-1510-44FC-8160-A608DC48F2F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F3E328-6D2D-439B-8511-A2B61657404F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8ACE1E-5A98-4F91-9738-F6BA3802E93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0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0" y="2568742"/>
            <a:ext cx="12191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52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6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4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13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40" r:id="rId3"/>
    <p:sldLayoutId id="2147483737" r:id="rId4"/>
    <p:sldLayoutId id="2147483736" r:id="rId5"/>
    <p:sldLayoutId id="2147483739" r:id="rId6"/>
    <p:sldLayoutId id="2147483743" r:id="rId7"/>
    <p:sldLayoutId id="2147483750" r:id="rId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992807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RANCANGAN PROGRAM KEGIATAN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PPPPTK BISPAR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01924A-57AB-8D42-A722-7DF6EEF7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21" y="320831"/>
            <a:ext cx="1683499" cy="1713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263971-213F-7342-A8DC-A75B01BF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6" y="320831"/>
            <a:ext cx="1745298" cy="1713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DD4F69-AB85-EA4D-95F2-9BF9A7E4C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48769"/>
              </p:ext>
            </p:extLst>
          </p:nvPr>
        </p:nvGraphicFramePr>
        <p:xfrm>
          <a:off x="860854" y="478366"/>
          <a:ext cx="10602097" cy="5661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529">
                  <a:extLst>
                    <a:ext uri="{9D8B030D-6E8A-4147-A177-3AD203B41FA5}">
                      <a16:colId xmlns:a16="http://schemas.microsoft.com/office/drawing/2014/main" val="3784008603"/>
                    </a:ext>
                  </a:extLst>
                </a:gridCol>
                <a:gridCol w="5773419">
                  <a:extLst>
                    <a:ext uri="{9D8B030D-6E8A-4147-A177-3AD203B41FA5}">
                      <a16:colId xmlns:a16="http://schemas.microsoft.com/office/drawing/2014/main" val="149818418"/>
                    </a:ext>
                  </a:extLst>
                </a:gridCol>
                <a:gridCol w="2227724">
                  <a:extLst>
                    <a:ext uri="{9D8B030D-6E8A-4147-A177-3AD203B41FA5}">
                      <a16:colId xmlns:a16="http://schemas.microsoft.com/office/drawing/2014/main" val="2098715114"/>
                    </a:ext>
                  </a:extLst>
                </a:gridCol>
                <a:gridCol w="2099425">
                  <a:extLst>
                    <a:ext uri="{9D8B030D-6E8A-4147-A177-3AD203B41FA5}">
                      <a16:colId xmlns:a16="http://schemas.microsoft.com/office/drawing/2014/main" val="3981666495"/>
                    </a:ext>
                  </a:extLst>
                </a:gridCol>
              </a:tblGrid>
              <a:tr h="40202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KEGIATAN LSP BIAYA MANDIRI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695696"/>
                  </a:ext>
                </a:extLst>
              </a:tr>
              <a:tr h="335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KEGIATAN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TIMELINE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KETERANGAN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47169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RCC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Upgrading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Asesor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Tahap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24-26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Januari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428440"/>
                  </a:ext>
                </a:extLst>
              </a:tr>
              <a:tr h="318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effectLst/>
                          <a:latin typeface="+mj-lt"/>
                        </a:rPr>
                        <a:t>Pelatihan Asesor Baru Internal gelombang 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Mei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7942800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Asesor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Baru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Internal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gelombang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effectLst/>
                          <a:latin typeface="+mj-lt"/>
                        </a:rPr>
                        <a:t>Juni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9566409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  <a:latin typeface="+mj-lt"/>
                        </a:rPr>
                        <a:t>Diklat dan Uji Kompetensi Keahlian Akuntansi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Juni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4972384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  <a:latin typeface="+mj-lt"/>
                        </a:rPr>
                        <a:t>Diklat dan Uji Kompetensi Keahlian BDP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Juni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4312983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Diklat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Keahlian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OTKP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Juli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18316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Diklat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Keahlian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Akomodasi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Perhotelan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Juli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9908706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Diklat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Keahlian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Tata Boga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Juli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017268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Diklat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Keahlian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Tata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Busana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Agustus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0342061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Diklat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Keahlan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Usaha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Perjalanan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Wisata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Agustus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522327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Diklat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Keahlian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Tata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Kecantikan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Kulit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Agustus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4498975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12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Diklat dan Uji Kompetensi Keahlian Tata Kecantikan Rambut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September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32228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13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Diklat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Keahlian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Spa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Beauty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Theraphy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September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6500407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14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Diklat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Keahlian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Desain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Fesyen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Oktober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16669"/>
                  </a:ext>
                </a:extLst>
              </a:tr>
              <a:tr h="301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  <a:latin typeface="+mj-lt"/>
                        </a:rPr>
                        <a:t>15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Diklat dan Uji Kompetensi Keahlian Wisata Bahari dan Ekowisata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Oktober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357723"/>
                  </a:ext>
                </a:extLst>
              </a:tr>
              <a:tr h="301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Master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Asesor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BNSP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Oktober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8582401"/>
                  </a:ext>
                </a:extLst>
              </a:tr>
              <a:tr h="301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Master 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Asesor</a:t>
                      </a:r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 ASEAN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ID" sz="1400" u="none" strike="noStrike" dirty="0" err="1">
                          <a:effectLst/>
                          <a:latin typeface="+mj-lt"/>
                        </a:rPr>
                        <a:t>Oktober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  <a:latin typeface="+mj-lt"/>
                        </a:rPr>
                        <a:t>KERJASAMA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361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28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5268D-E830-EB4B-8AD0-2846EEC312C0}"/>
              </a:ext>
            </a:extLst>
          </p:cNvPr>
          <p:cNvSpPr txBox="1"/>
          <p:nvPr/>
        </p:nvSpPr>
        <p:spPr>
          <a:xfrm>
            <a:off x="4003590" y="3064476"/>
            <a:ext cx="464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69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75C6DA-D44A-444C-AB7D-10B0E71BA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86180"/>
              </p:ext>
            </p:extLst>
          </p:nvPr>
        </p:nvGraphicFramePr>
        <p:xfrm>
          <a:off x="444844" y="904515"/>
          <a:ext cx="11442355" cy="522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046">
                  <a:extLst>
                    <a:ext uri="{9D8B030D-6E8A-4147-A177-3AD203B41FA5}">
                      <a16:colId xmlns:a16="http://schemas.microsoft.com/office/drawing/2014/main" val="3823348693"/>
                    </a:ext>
                  </a:extLst>
                </a:gridCol>
                <a:gridCol w="5625499">
                  <a:extLst>
                    <a:ext uri="{9D8B030D-6E8A-4147-A177-3AD203B41FA5}">
                      <a16:colId xmlns:a16="http://schemas.microsoft.com/office/drawing/2014/main" val="1297539400"/>
                    </a:ext>
                  </a:extLst>
                </a:gridCol>
                <a:gridCol w="327213">
                  <a:extLst>
                    <a:ext uri="{9D8B030D-6E8A-4147-A177-3AD203B41FA5}">
                      <a16:colId xmlns:a16="http://schemas.microsoft.com/office/drawing/2014/main" val="2268139083"/>
                    </a:ext>
                  </a:extLst>
                </a:gridCol>
                <a:gridCol w="657352">
                  <a:extLst>
                    <a:ext uri="{9D8B030D-6E8A-4147-A177-3AD203B41FA5}">
                      <a16:colId xmlns:a16="http://schemas.microsoft.com/office/drawing/2014/main" val="857593849"/>
                    </a:ext>
                  </a:extLst>
                </a:gridCol>
                <a:gridCol w="494685">
                  <a:extLst>
                    <a:ext uri="{9D8B030D-6E8A-4147-A177-3AD203B41FA5}">
                      <a16:colId xmlns:a16="http://schemas.microsoft.com/office/drawing/2014/main" val="2070129796"/>
                    </a:ext>
                  </a:extLst>
                </a:gridCol>
                <a:gridCol w="359042">
                  <a:extLst>
                    <a:ext uri="{9D8B030D-6E8A-4147-A177-3AD203B41FA5}">
                      <a16:colId xmlns:a16="http://schemas.microsoft.com/office/drawing/2014/main" val="1551225130"/>
                    </a:ext>
                  </a:extLst>
                </a:gridCol>
                <a:gridCol w="1865204">
                  <a:extLst>
                    <a:ext uri="{9D8B030D-6E8A-4147-A177-3AD203B41FA5}">
                      <a16:colId xmlns:a16="http://schemas.microsoft.com/office/drawing/2014/main" val="3030380752"/>
                    </a:ext>
                  </a:extLst>
                </a:gridCol>
                <a:gridCol w="1610314">
                  <a:extLst>
                    <a:ext uri="{9D8B030D-6E8A-4147-A177-3AD203B41FA5}">
                      <a16:colId xmlns:a16="http://schemas.microsoft.com/office/drawing/2014/main" val="977577856"/>
                    </a:ext>
                  </a:extLst>
                </a:gridCol>
              </a:tblGrid>
              <a:tr h="37098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KEGIATAN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VOLUME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TIMELINE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KETERANGAN</a:t>
                      </a: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17990"/>
                  </a:ext>
                </a:extLst>
              </a:tr>
              <a:tr h="29082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 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Penyusunan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Guidebook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Unesco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Timor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Leste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7-10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KERJASAMA</a:t>
                      </a:r>
                    </a:p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712066284"/>
                  </a:ext>
                </a:extLst>
              </a:tr>
              <a:tr h="26203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 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KEGIATAN LSP</a:t>
                      </a: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364410924"/>
                  </a:ext>
                </a:extLst>
              </a:tr>
              <a:tr h="262038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Revisi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Skema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KKNI level IV/MUK</a:t>
                      </a: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13-15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Hasil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validasi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024042599"/>
                  </a:ext>
                </a:extLst>
              </a:tr>
              <a:tr h="295850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Reviu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modul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berbasis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SKKNI (Tahap1,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Tahap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2,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Finalisasi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kegiatan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Hari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3-26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Februari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Hasil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revisi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722619663"/>
                  </a:ext>
                </a:extLst>
              </a:tr>
              <a:tr h="304302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j-lt"/>
                        </a:rPr>
                        <a:t>Relisensi</a:t>
                      </a:r>
                      <a:r>
                        <a:rPr lang="en-US" sz="1200" dirty="0">
                          <a:latin typeface="+mj-lt"/>
                        </a:rPr>
                        <a:t> LSP</a:t>
                      </a: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6-8 </a:t>
                      </a:r>
                      <a:r>
                        <a:rPr lang="en-US" sz="1200" dirty="0" err="1">
                          <a:latin typeface="+mj-lt"/>
                        </a:rPr>
                        <a:t>Februari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Kelengkapan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Dokumen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LSP 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775056844"/>
                  </a:ext>
                </a:extLst>
              </a:tr>
              <a:tr h="236680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Bimtek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Untuk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Asesor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(RCC,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Asesor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1,2,3)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  <a:latin typeface="+mj-lt"/>
                        </a:rPr>
                        <a:t>270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Orang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Hari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Januari-15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Maret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Kelengkapan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Dokumen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RCC</a:t>
                      </a:r>
                    </a:p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 </a:t>
                      </a:r>
                    </a:p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917839106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 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Pengembangan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SDM </a:t>
                      </a: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83186111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 Building Solo</a:t>
                      </a: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    Orang</a:t>
                      </a: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16-19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Panduan </a:t>
                      </a:r>
                    </a:p>
                    <a:p>
                      <a:pPr algn="ctr" fontAlgn="b"/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endParaRPr lang="en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302819673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MS Office</a:t>
                      </a: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       Orang</a:t>
                      </a: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Februari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Panduan </a:t>
                      </a:r>
                    </a:p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Laporan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461398606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Akademik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(TPA)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Bappenas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   Orang</a:t>
                      </a: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Maret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Panduan </a:t>
                      </a:r>
                    </a:p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Laporan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149186596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TOEFL Preparation and Test</a:t>
                      </a: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   Orang</a:t>
                      </a: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Maret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Panduan </a:t>
                      </a:r>
                    </a:p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Laporan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42672209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98C94C-5B67-5A49-B429-98E90D5414E1}"/>
              </a:ext>
            </a:extLst>
          </p:cNvPr>
          <p:cNvSpPr txBox="1"/>
          <p:nvPr/>
        </p:nvSpPr>
        <p:spPr>
          <a:xfrm>
            <a:off x="444844" y="199605"/>
            <a:ext cx="634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MATRIKS KEGIATAN TAHUN 2020 </a:t>
            </a:r>
          </a:p>
        </p:txBody>
      </p:sp>
    </p:spTree>
    <p:extLst>
      <p:ext uri="{BB962C8B-B14F-4D97-AF65-F5344CB8AC3E}">
        <p14:creationId xmlns:p14="http://schemas.microsoft.com/office/powerpoint/2010/main" val="333185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96AC89-5E86-D84F-BAAE-55741774A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23786"/>
              </p:ext>
            </p:extLst>
          </p:nvPr>
        </p:nvGraphicFramePr>
        <p:xfrm>
          <a:off x="417576" y="1365716"/>
          <a:ext cx="11442355" cy="5055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046">
                  <a:extLst>
                    <a:ext uri="{9D8B030D-6E8A-4147-A177-3AD203B41FA5}">
                      <a16:colId xmlns:a16="http://schemas.microsoft.com/office/drawing/2014/main" val="3790782028"/>
                    </a:ext>
                  </a:extLst>
                </a:gridCol>
                <a:gridCol w="5625499">
                  <a:extLst>
                    <a:ext uri="{9D8B030D-6E8A-4147-A177-3AD203B41FA5}">
                      <a16:colId xmlns:a16="http://schemas.microsoft.com/office/drawing/2014/main" val="2968114920"/>
                    </a:ext>
                  </a:extLst>
                </a:gridCol>
                <a:gridCol w="327213">
                  <a:extLst>
                    <a:ext uri="{9D8B030D-6E8A-4147-A177-3AD203B41FA5}">
                      <a16:colId xmlns:a16="http://schemas.microsoft.com/office/drawing/2014/main" val="2817637894"/>
                    </a:ext>
                  </a:extLst>
                </a:gridCol>
                <a:gridCol w="657352">
                  <a:extLst>
                    <a:ext uri="{9D8B030D-6E8A-4147-A177-3AD203B41FA5}">
                      <a16:colId xmlns:a16="http://schemas.microsoft.com/office/drawing/2014/main" val="2995968151"/>
                    </a:ext>
                  </a:extLst>
                </a:gridCol>
                <a:gridCol w="494685">
                  <a:extLst>
                    <a:ext uri="{9D8B030D-6E8A-4147-A177-3AD203B41FA5}">
                      <a16:colId xmlns:a16="http://schemas.microsoft.com/office/drawing/2014/main" val="1816744458"/>
                    </a:ext>
                  </a:extLst>
                </a:gridCol>
                <a:gridCol w="359042">
                  <a:extLst>
                    <a:ext uri="{9D8B030D-6E8A-4147-A177-3AD203B41FA5}">
                      <a16:colId xmlns:a16="http://schemas.microsoft.com/office/drawing/2014/main" val="3896293599"/>
                    </a:ext>
                  </a:extLst>
                </a:gridCol>
                <a:gridCol w="1865204">
                  <a:extLst>
                    <a:ext uri="{9D8B030D-6E8A-4147-A177-3AD203B41FA5}">
                      <a16:colId xmlns:a16="http://schemas.microsoft.com/office/drawing/2014/main" val="2143823718"/>
                    </a:ext>
                  </a:extLst>
                </a:gridCol>
                <a:gridCol w="1610314">
                  <a:extLst>
                    <a:ext uri="{9D8B030D-6E8A-4147-A177-3AD203B41FA5}">
                      <a16:colId xmlns:a16="http://schemas.microsoft.com/office/drawing/2014/main" val="1880634320"/>
                    </a:ext>
                  </a:extLst>
                </a:gridCol>
              </a:tblGrid>
              <a:tr h="40551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KEGIATAN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VOLUME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TIMELINE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KETERANGAN</a:t>
                      </a:r>
                    </a:p>
                  </a:txBody>
                  <a:tcPr marL="9224" marR="9224" marT="922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41819"/>
                  </a:ext>
                </a:extLst>
              </a:tr>
              <a:tr h="228226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 </a:t>
                      </a: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National Training ESD Guidebook for Tourism</a:t>
                      </a: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224" marR="9224" marT="92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21-23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KERJASAMA</a:t>
                      </a:r>
                    </a:p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Guidebook</a:t>
                      </a:r>
                    </a:p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158274237"/>
                  </a:ext>
                </a:extLst>
              </a:tr>
              <a:tr h="228226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</a:t>
                      </a: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Penyusunan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Pedoman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Bahan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Keg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Hari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99352404"/>
                  </a:ext>
                </a:extLst>
              </a:tr>
              <a:tr h="228226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Bahan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Kerjasama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antar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Lembaga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dalam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Luar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Negeri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Keg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24-27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730138236"/>
                  </a:ext>
                </a:extLst>
              </a:tr>
              <a:tr h="228226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Pengembangan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Instrumen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Evaluasi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Program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Keg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28-31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362827404"/>
                  </a:ext>
                </a:extLst>
              </a:tr>
              <a:tr h="228226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</a:t>
                      </a: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Pelaksanaan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PKB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Februari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377457705"/>
                  </a:ext>
                </a:extLst>
              </a:tr>
              <a:tr h="270492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Rakor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Dinas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KS,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Bendahara,MGMP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Guru Inti, Operator)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Maret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  <a:b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19190821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Asesor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/Guru Inti 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orang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Maret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912074057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PKB (PB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atau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TUK)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orang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Maret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794559371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Pelaporan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/Workshop PKB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Maret</a:t>
                      </a:r>
                      <a:endParaRPr lang="en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15757717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</a:t>
                      </a: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 model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Inovasi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Peningkatan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Kompetensi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116539757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Pengembangan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model KKNI level IV (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Sisbangkom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April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oleh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Bagian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Umum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200229281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Peta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Petakom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Diklat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P4TK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Bisnis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Pariwisata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April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endParaRPr lang="en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208645498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4367922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F4B393-3D8B-CF4C-829B-7E9A03F6F760}"/>
              </a:ext>
            </a:extLst>
          </p:cNvPr>
          <p:cNvSpPr txBox="1"/>
          <p:nvPr/>
        </p:nvSpPr>
        <p:spPr>
          <a:xfrm>
            <a:off x="417576" y="546739"/>
            <a:ext cx="634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MATRIKS KEGIATAN TAHUN 2020 </a:t>
            </a:r>
          </a:p>
        </p:txBody>
      </p:sp>
    </p:spTree>
    <p:extLst>
      <p:ext uri="{BB962C8B-B14F-4D97-AF65-F5344CB8AC3E}">
        <p14:creationId xmlns:p14="http://schemas.microsoft.com/office/powerpoint/2010/main" val="270277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7E246A-5D04-0A4C-8ACD-695BCB236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19151"/>
              </p:ext>
            </p:extLst>
          </p:nvPr>
        </p:nvGraphicFramePr>
        <p:xfrm>
          <a:off x="589102" y="1003440"/>
          <a:ext cx="10958227" cy="4771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844">
                  <a:extLst>
                    <a:ext uri="{9D8B030D-6E8A-4147-A177-3AD203B41FA5}">
                      <a16:colId xmlns:a16="http://schemas.microsoft.com/office/drawing/2014/main" val="1412619946"/>
                    </a:ext>
                  </a:extLst>
                </a:gridCol>
                <a:gridCol w="4397290">
                  <a:extLst>
                    <a:ext uri="{9D8B030D-6E8A-4147-A177-3AD203B41FA5}">
                      <a16:colId xmlns:a16="http://schemas.microsoft.com/office/drawing/2014/main" val="753547688"/>
                    </a:ext>
                  </a:extLst>
                </a:gridCol>
                <a:gridCol w="478038">
                  <a:extLst>
                    <a:ext uri="{9D8B030D-6E8A-4147-A177-3AD203B41FA5}">
                      <a16:colId xmlns:a16="http://schemas.microsoft.com/office/drawing/2014/main" val="2475113830"/>
                    </a:ext>
                  </a:extLst>
                </a:gridCol>
                <a:gridCol w="509442">
                  <a:extLst>
                    <a:ext uri="{9D8B030D-6E8A-4147-A177-3AD203B41FA5}">
                      <a16:colId xmlns:a16="http://schemas.microsoft.com/office/drawing/2014/main" val="130671656"/>
                    </a:ext>
                  </a:extLst>
                </a:gridCol>
                <a:gridCol w="427105">
                  <a:extLst>
                    <a:ext uri="{9D8B030D-6E8A-4147-A177-3AD203B41FA5}">
                      <a16:colId xmlns:a16="http://schemas.microsoft.com/office/drawing/2014/main" val="2318132044"/>
                    </a:ext>
                  </a:extLst>
                </a:gridCol>
                <a:gridCol w="450441">
                  <a:extLst>
                    <a:ext uri="{9D8B030D-6E8A-4147-A177-3AD203B41FA5}">
                      <a16:colId xmlns:a16="http://schemas.microsoft.com/office/drawing/2014/main" val="3314141569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602193752"/>
                    </a:ext>
                  </a:extLst>
                </a:gridCol>
                <a:gridCol w="2769447">
                  <a:extLst>
                    <a:ext uri="{9D8B030D-6E8A-4147-A177-3AD203B41FA5}">
                      <a16:colId xmlns:a16="http://schemas.microsoft.com/office/drawing/2014/main" val="3802506874"/>
                    </a:ext>
                  </a:extLst>
                </a:gridCol>
              </a:tblGrid>
              <a:tr h="2670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KEGIATAN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VOLUME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u="none" strike="noStrike" dirty="0">
                          <a:effectLst/>
                        </a:rPr>
                        <a:t>TIMELINE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KETERANGAN</a:t>
                      </a: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39166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Guru yang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Mendapatkan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Peningkatan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Bidang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Pariwisata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1997 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13152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Rapat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Koordinasi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Sosialisasi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Peningkatan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Guru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Mapel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Kejuruan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Bidang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Bisnis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dan</a:t>
                      </a:r>
                      <a:r>
                        <a:rPr lang="en-ID" sz="1200" b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u="none" strike="noStrike" dirty="0" err="1">
                          <a:effectLst/>
                          <a:latin typeface="+mj-lt"/>
                        </a:rPr>
                        <a:t>Pariwisata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136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Orang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Mei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04456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Diklat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Peningkatan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Kompetensi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Guru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Mapel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Kejuruan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Pariwisata</a:t>
                      </a:r>
                      <a:endParaRPr lang="en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Pedoman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Juknis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Juklak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Panduan</a:t>
                      </a:r>
                    </a:p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216535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Diklat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Revitalisasi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SMK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Pariwisata+UKK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800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Pedoman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Juknis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Juklak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Panduan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662975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Diklat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Revitalisasi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SMK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Bisnis+UKK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1197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Pedoman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Juknis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Juklak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Panduan</a:t>
                      </a:r>
                    </a:p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798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Pelaporan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/Workshop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37232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196624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Pemberian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Pemerintah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UKG)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946913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Rakor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UKG 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Dinas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KS,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Bendahara,MGMP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Guru Inti, Operator)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 Panduan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09184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Banpem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Kompetesi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Guru (UKG) di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Propinsi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12_Prop. Lampung [3 PKT x 15 KAB/K]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45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LOK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Juknis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Juklak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47204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Banpem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Kompetesi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Guru (UKG) di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Propinsi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21_Prop. Maluku [3 PKT x 11 KAB/K]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33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LOK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Juknis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Juklak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23686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Banpem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Uji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Kompetesi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Guru (UKG) di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Propinsi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28_Prop. Banten [3 PKT x 8 KAB/K]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LOK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Juknis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Juklak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54838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Pelaporan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Dinas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KS,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Bendahara,MGMP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Guru Inti, Operator)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778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6BF9BC-3DF8-F148-B3E1-4F190E20E5B2}"/>
              </a:ext>
            </a:extLst>
          </p:cNvPr>
          <p:cNvSpPr txBox="1"/>
          <p:nvPr/>
        </p:nvSpPr>
        <p:spPr>
          <a:xfrm>
            <a:off x="476807" y="266446"/>
            <a:ext cx="634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MATRIKS KEGIATAN TAHUN 2020 </a:t>
            </a:r>
          </a:p>
        </p:txBody>
      </p:sp>
    </p:spTree>
    <p:extLst>
      <p:ext uri="{BB962C8B-B14F-4D97-AF65-F5344CB8AC3E}">
        <p14:creationId xmlns:p14="http://schemas.microsoft.com/office/powerpoint/2010/main" val="391953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8A67F6-307F-4B4C-BB4F-3A90F86FF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24412"/>
              </p:ext>
            </p:extLst>
          </p:nvPr>
        </p:nvGraphicFramePr>
        <p:xfrm>
          <a:off x="717966" y="605771"/>
          <a:ext cx="10992770" cy="6055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331">
                  <a:extLst>
                    <a:ext uri="{9D8B030D-6E8A-4147-A177-3AD203B41FA5}">
                      <a16:colId xmlns:a16="http://schemas.microsoft.com/office/drawing/2014/main" val="4179912368"/>
                    </a:ext>
                  </a:extLst>
                </a:gridCol>
                <a:gridCol w="4767600">
                  <a:extLst>
                    <a:ext uri="{9D8B030D-6E8A-4147-A177-3AD203B41FA5}">
                      <a16:colId xmlns:a16="http://schemas.microsoft.com/office/drawing/2014/main" val="3657063851"/>
                    </a:ext>
                  </a:extLst>
                </a:gridCol>
                <a:gridCol w="834417">
                  <a:extLst>
                    <a:ext uri="{9D8B030D-6E8A-4147-A177-3AD203B41FA5}">
                      <a16:colId xmlns:a16="http://schemas.microsoft.com/office/drawing/2014/main" val="1642398134"/>
                    </a:ext>
                  </a:extLst>
                </a:gridCol>
                <a:gridCol w="419243">
                  <a:extLst>
                    <a:ext uri="{9D8B030D-6E8A-4147-A177-3AD203B41FA5}">
                      <a16:colId xmlns:a16="http://schemas.microsoft.com/office/drawing/2014/main" val="2243023347"/>
                    </a:ext>
                  </a:extLst>
                </a:gridCol>
                <a:gridCol w="574840">
                  <a:extLst>
                    <a:ext uri="{9D8B030D-6E8A-4147-A177-3AD203B41FA5}">
                      <a16:colId xmlns:a16="http://schemas.microsoft.com/office/drawing/2014/main" val="2184785973"/>
                    </a:ext>
                  </a:extLst>
                </a:gridCol>
                <a:gridCol w="412856">
                  <a:extLst>
                    <a:ext uri="{9D8B030D-6E8A-4147-A177-3AD203B41FA5}">
                      <a16:colId xmlns:a16="http://schemas.microsoft.com/office/drawing/2014/main" val="3494833306"/>
                    </a:ext>
                  </a:extLst>
                </a:gridCol>
                <a:gridCol w="1532935">
                  <a:extLst>
                    <a:ext uri="{9D8B030D-6E8A-4147-A177-3AD203B41FA5}">
                      <a16:colId xmlns:a16="http://schemas.microsoft.com/office/drawing/2014/main" val="2469035512"/>
                    </a:ext>
                  </a:extLst>
                </a:gridCol>
                <a:gridCol w="2024548">
                  <a:extLst>
                    <a:ext uri="{9D8B030D-6E8A-4147-A177-3AD203B41FA5}">
                      <a16:colId xmlns:a16="http://schemas.microsoft.com/office/drawing/2014/main" val="3166157043"/>
                    </a:ext>
                  </a:extLst>
                </a:gridCol>
              </a:tblGrid>
              <a:tr h="2670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KEGIATAN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VOLUME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u="none" strike="noStrike" dirty="0">
                          <a:effectLst/>
                        </a:rPr>
                        <a:t>TIMELINE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KETERANGAN</a:t>
                      </a: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25940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Guru Kelas yang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Mendapatkan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Peningkatan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Bidang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Tematik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1485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570653561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j-lt"/>
                        </a:rPr>
                        <a:t>Rapat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Koordinasi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4253030450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Koordinasi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Pembentukan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Instruktur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PKP SD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wilayah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Lampung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  <a:latin typeface="+mj-lt"/>
                        </a:rPr>
                        <a:t>32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Hari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Juknis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Juklak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40829769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Koordinasi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Pembentukan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Instruktur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PKP SD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wilayah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Maluku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28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Hari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Pedoman, Juknis, Juklak, Panduan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214447473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Koordinasi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Pembentukan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Instruktur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PKP SD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wilayah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Banten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Hari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Juknis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Juklak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466492357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Diklat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Peningkatan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Guru Kelas (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Tematik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Pedoman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Juknis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Juklak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49087427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Pelaporan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/Workshop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Juli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643842477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Rakor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Pemberian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Pemerintah-Bantuan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Guru Kelas (D)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174734683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Pemberian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Pemerintah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-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Guru Kelas (D)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Agustus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Juknis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Juklak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690836008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Kelompok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Kerja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Pembentukan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Instruktur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PKP SD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wilayah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Lampung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61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Agustus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Pedoman, Juknis, Juklak, Panduan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54636207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Kelompok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Kerja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Pembentukan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Instruktur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PKP SD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wilayah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Maluku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  <a:latin typeface="+mj-lt"/>
                        </a:rPr>
                        <a:t>32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  <a:latin typeface="+mj-lt"/>
                        </a:rPr>
                        <a:t>Org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Agustus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Juknis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Juklak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983824300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Kelompok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Kerja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Pembentukan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Instruktur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PKP SD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wilayah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Banten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42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Agustus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Pedoman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Juknis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Juklak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643562585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Pelaporan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/Workshop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048162901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Rakor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Pemberian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Kelompok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Kerja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Guru BISPAR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157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KK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September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406526534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Kelompok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Kerja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Guru BISPAR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157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KK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September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Pedoman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Juknis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</a:t>
                      </a:r>
                      <a:r>
                        <a:rPr kumimoji="0" lang="en-ID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Juklak</a:t>
                      </a: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, Panduan</a:t>
                      </a: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589136110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Pelaporan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/Workshop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157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KK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September</a:t>
                      </a: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338996375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2120973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63064C8-A7A3-FD40-AE82-5BA37C93D5E5}"/>
              </a:ext>
            </a:extLst>
          </p:cNvPr>
          <p:cNvSpPr/>
          <p:nvPr/>
        </p:nvSpPr>
        <p:spPr>
          <a:xfrm>
            <a:off x="717966" y="236439"/>
            <a:ext cx="388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MATRIKS KEGIATAN TAHUN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3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B42AEA-C5E4-3043-8614-A6D018C35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49909"/>
              </p:ext>
            </p:extLst>
          </p:nvPr>
        </p:nvGraphicFramePr>
        <p:xfrm>
          <a:off x="603963" y="895344"/>
          <a:ext cx="11122816" cy="5335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349">
                  <a:extLst>
                    <a:ext uri="{9D8B030D-6E8A-4147-A177-3AD203B41FA5}">
                      <a16:colId xmlns:a16="http://schemas.microsoft.com/office/drawing/2014/main" val="2740428796"/>
                    </a:ext>
                  </a:extLst>
                </a:gridCol>
                <a:gridCol w="4752373">
                  <a:extLst>
                    <a:ext uri="{9D8B030D-6E8A-4147-A177-3AD203B41FA5}">
                      <a16:colId xmlns:a16="http://schemas.microsoft.com/office/drawing/2014/main" val="1064148793"/>
                    </a:ext>
                  </a:extLst>
                </a:gridCol>
                <a:gridCol w="359060">
                  <a:extLst>
                    <a:ext uri="{9D8B030D-6E8A-4147-A177-3AD203B41FA5}">
                      <a16:colId xmlns:a16="http://schemas.microsoft.com/office/drawing/2014/main" val="1709412828"/>
                    </a:ext>
                  </a:extLst>
                </a:gridCol>
                <a:gridCol w="688399">
                  <a:extLst>
                    <a:ext uri="{9D8B030D-6E8A-4147-A177-3AD203B41FA5}">
                      <a16:colId xmlns:a16="http://schemas.microsoft.com/office/drawing/2014/main" val="2555967636"/>
                    </a:ext>
                  </a:extLst>
                </a:gridCol>
                <a:gridCol w="320214">
                  <a:extLst>
                    <a:ext uri="{9D8B030D-6E8A-4147-A177-3AD203B41FA5}">
                      <a16:colId xmlns:a16="http://schemas.microsoft.com/office/drawing/2014/main" val="552124271"/>
                    </a:ext>
                  </a:extLst>
                </a:gridCol>
                <a:gridCol w="501509">
                  <a:extLst>
                    <a:ext uri="{9D8B030D-6E8A-4147-A177-3AD203B41FA5}">
                      <a16:colId xmlns:a16="http://schemas.microsoft.com/office/drawing/2014/main" val="1912240818"/>
                    </a:ext>
                  </a:extLst>
                </a:gridCol>
                <a:gridCol w="2065866">
                  <a:extLst>
                    <a:ext uri="{9D8B030D-6E8A-4147-A177-3AD203B41FA5}">
                      <a16:colId xmlns:a16="http://schemas.microsoft.com/office/drawing/2014/main" val="3990450212"/>
                    </a:ext>
                  </a:extLst>
                </a:gridCol>
                <a:gridCol w="2007046">
                  <a:extLst>
                    <a:ext uri="{9D8B030D-6E8A-4147-A177-3AD203B41FA5}">
                      <a16:colId xmlns:a16="http://schemas.microsoft.com/office/drawing/2014/main" val="3296895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n-ID" sz="12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NO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KEGIATAN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VOLUME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TIMELINE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KETERANGAN</a:t>
                      </a:r>
                    </a:p>
                  </a:txBody>
                  <a:tcPr marL="9224" marR="9224" marT="922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342972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Rakor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pemberian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banpem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kepala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sekolah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Mou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95181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Pemberian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Pemerintah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-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Bantuan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Kepala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Sekolah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(D)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60273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Banpem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Penguatan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Kepala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Sekolah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(KS)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September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6151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   -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Banpem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Penguatan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Kepala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Sekolah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di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Propinsi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12_Prop. Lampung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PKT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September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53341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   -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Banpem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Penguatan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Kepala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Sekolah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di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Propinsi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21_Prop. Maluku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  <a:latin typeface="+mj-lt"/>
                        </a:rPr>
                        <a:t>PKT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September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77929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   -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Banpem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Penguatan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Kepala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Sekolah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di 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Propinsi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28_Prop. Banten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PKT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+mn-cs"/>
                        </a:rPr>
                        <a:t>September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 Unicode MS"/>
                        <a:cs typeface="+mn-cs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39494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l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Pelaporan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/Workshop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November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9004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Rakor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Peningkatan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Guru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Mapel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Panduan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77311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ID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Peningkatan</a:t>
                      </a:r>
                      <a:r>
                        <a:rPr lang="en-ID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Kompetensi</a:t>
                      </a:r>
                      <a:r>
                        <a:rPr lang="en-ID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Guru </a:t>
                      </a:r>
                      <a:r>
                        <a:rPr lang="en-ID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Mapel</a:t>
                      </a:r>
                      <a:endParaRPr lang="en-ID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"/>
                      <a:r>
                        <a:rPr lang="en-ID" sz="1200" b="1" u="none" strike="noStrike" dirty="0" err="1">
                          <a:effectLst/>
                          <a:latin typeface="+mj-lt"/>
                        </a:rPr>
                        <a:t>Pelatihan</a:t>
                      </a:r>
                      <a:r>
                        <a:rPr lang="en-ID" sz="1200" b="1" u="none" strike="noStrike" dirty="0">
                          <a:effectLst/>
                          <a:latin typeface="+mj-lt"/>
                        </a:rPr>
                        <a:t> Guru BISPAR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157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Orang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9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 Hari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September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Pedoman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Juknis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Juklak</a:t>
                      </a:r>
                      <a:r>
                        <a:rPr lang="en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Panduan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120174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Pelaksanaan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In Service Training (In-1)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270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Orang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Bln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September-November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72151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Pelaksanaan</a:t>
                      </a:r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 On the Job Learning (On 2)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270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Orang</a:t>
                      </a: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Bln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  <a:latin typeface="+mj-lt"/>
                        </a:rPr>
                        <a:t>November-</a:t>
                      </a:r>
                      <a:r>
                        <a:rPr lang="en-ID" sz="1200" u="none" strike="noStrike" dirty="0" err="1">
                          <a:effectLst/>
                          <a:latin typeface="+mj-lt"/>
                        </a:rPr>
                        <a:t>Desember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77793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ctr" fontAlgn="b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Laporan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74483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</a:t>
                      </a: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Pengadaan</a:t>
                      </a:r>
                      <a:r>
                        <a:rPr lang="en-ID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Perangkat</a:t>
                      </a:r>
                      <a:r>
                        <a:rPr lang="en-ID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Pengolah</a:t>
                      </a:r>
                      <a:r>
                        <a:rPr lang="en-ID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Data </a:t>
                      </a:r>
                      <a:r>
                        <a:rPr lang="en-ID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ID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Komunikasi</a:t>
                      </a:r>
                      <a:endParaRPr lang="en-ID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92098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r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Pengembangan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model KKNI level IV (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Sisbangkom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April</a:t>
                      </a: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 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dari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Bagian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Umum</a:t>
                      </a:r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19827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r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Peta 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Kompetensi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Petakom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Diklat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P4TK 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Bisnis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</a:t>
                      </a:r>
                      <a:r>
                        <a:rPr lang="en-ID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D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Pariwisata</a:t>
                      </a:r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  <a:p>
                      <a:pPr algn="ctr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</a:t>
                      </a:r>
                      <a:r>
                        <a:rPr lang="en-ID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ID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ID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endParaRPr lang="en-ID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b"/>
                      <a:endParaRPr lang="en-ID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24" marR="9224" marT="9224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765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6F28A2-4FB1-094D-A323-1E77321A83DE}"/>
              </a:ext>
            </a:extLst>
          </p:cNvPr>
          <p:cNvSpPr txBox="1"/>
          <p:nvPr/>
        </p:nvSpPr>
        <p:spPr>
          <a:xfrm>
            <a:off x="603964" y="185652"/>
            <a:ext cx="44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MATRIKS KEGIATAN TAHUN 2020</a:t>
            </a:r>
          </a:p>
        </p:txBody>
      </p:sp>
    </p:spTree>
    <p:extLst>
      <p:ext uri="{BB962C8B-B14F-4D97-AF65-F5344CB8AC3E}">
        <p14:creationId xmlns:p14="http://schemas.microsoft.com/office/powerpoint/2010/main" val="121498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AE0A7A-3BBE-7342-B510-CC82234B3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44592"/>
              </p:ext>
            </p:extLst>
          </p:nvPr>
        </p:nvGraphicFramePr>
        <p:xfrm>
          <a:off x="335653" y="1144085"/>
          <a:ext cx="11442357" cy="49526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45465">
                  <a:extLst>
                    <a:ext uri="{9D8B030D-6E8A-4147-A177-3AD203B41FA5}">
                      <a16:colId xmlns:a16="http://schemas.microsoft.com/office/drawing/2014/main" val="892995237"/>
                    </a:ext>
                  </a:extLst>
                </a:gridCol>
                <a:gridCol w="5319328">
                  <a:extLst>
                    <a:ext uri="{9D8B030D-6E8A-4147-A177-3AD203B41FA5}">
                      <a16:colId xmlns:a16="http://schemas.microsoft.com/office/drawing/2014/main" val="4027084071"/>
                    </a:ext>
                  </a:extLst>
                </a:gridCol>
                <a:gridCol w="742945">
                  <a:extLst>
                    <a:ext uri="{9D8B030D-6E8A-4147-A177-3AD203B41FA5}">
                      <a16:colId xmlns:a16="http://schemas.microsoft.com/office/drawing/2014/main" val="818148100"/>
                    </a:ext>
                  </a:extLst>
                </a:gridCol>
                <a:gridCol w="741955">
                  <a:extLst>
                    <a:ext uri="{9D8B030D-6E8A-4147-A177-3AD203B41FA5}">
                      <a16:colId xmlns:a16="http://schemas.microsoft.com/office/drawing/2014/main" val="2213290982"/>
                    </a:ext>
                  </a:extLst>
                </a:gridCol>
                <a:gridCol w="1996332">
                  <a:extLst>
                    <a:ext uri="{9D8B030D-6E8A-4147-A177-3AD203B41FA5}">
                      <a16:colId xmlns:a16="http://schemas.microsoft.com/office/drawing/2014/main" val="2497541454"/>
                    </a:ext>
                  </a:extLst>
                </a:gridCol>
                <a:gridCol w="1996332">
                  <a:extLst>
                    <a:ext uri="{9D8B030D-6E8A-4147-A177-3AD203B41FA5}">
                      <a16:colId xmlns:a16="http://schemas.microsoft.com/office/drawing/2014/main" val="4129859325"/>
                    </a:ext>
                  </a:extLst>
                </a:gridCol>
              </a:tblGrid>
              <a:tr h="2952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+mn-lt"/>
                        </a:rPr>
                        <a:t>NAMA KEGIATAN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VOLUME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TIMELINE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KETERANGAN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17665"/>
                  </a:ext>
                </a:extLst>
              </a:tr>
              <a:tr h="188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+mn-lt"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+mn-lt"/>
                        </a:rPr>
                        <a:t>HARI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148250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1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Diklat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Calon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9949833"/>
                  </a:ext>
                </a:extLst>
              </a:tr>
              <a:tr h="1445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Januari-2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407934"/>
                  </a:ext>
                </a:extLst>
              </a:tr>
              <a:tr h="227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3-22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9314064"/>
                  </a:ext>
                </a:extLst>
              </a:tr>
              <a:tr h="2374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24-26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571330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2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Diklat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Calon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Penilik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Sekolah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256013"/>
                  </a:ext>
                </a:extLst>
              </a:tr>
              <a:tr h="24276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Penguatan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Ajar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Januari-31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4738501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4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Pengelolaan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Hasil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Pembelajaran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3-7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4651028"/>
                  </a:ext>
                </a:extLst>
              </a:tr>
              <a:tr h="2832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5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Model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Pembelajaran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Problem Based Learning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Project Based Learning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3-7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506257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6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Diklat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Calon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Pengawas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Sekolah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2503683"/>
                  </a:ext>
                </a:extLst>
              </a:tr>
              <a:tr h="27513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7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Penelitian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Tindakan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Kelas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10-14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3416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Penelitian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Tindakan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Kelas SMP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10-14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567128"/>
                  </a:ext>
                </a:extLst>
              </a:tr>
              <a:tr h="26088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Penjaminan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Sekolah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9-13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Maret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9034595"/>
                  </a:ext>
                </a:extLst>
              </a:tr>
              <a:tr h="25894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10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 err="1"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n-lt"/>
                        </a:rPr>
                        <a:t>Supervisi</a:t>
                      </a: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n-lt"/>
                        </a:rPr>
                        <a:t>Akademis</a:t>
                      </a: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n-lt"/>
                        </a:rPr>
                        <a:t>Kepala</a:t>
                      </a: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+mn-lt"/>
                        </a:rPr>
                        <a:t>Sekolah</a:t>
                      </a: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30 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9-13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Maret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8273463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Supervisi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Manajerial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Klinis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bagi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Pengawas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Sekolah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13-17 April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960646"/>
                  </a:ext>
                </a:extLst>
              </a:tr>
              <a:tr h="24276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Penguatan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kompetensi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paedagogik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13-17 April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9537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896F98-8A07-1C4A-AA0F-DF459DF9298B}"/>
              </a:ext>
            </a:extLst>
          </p:cNvPr>
          <p:cNvSpPr txBox="1"/>
          <p:nvPr/>
        </p:nvSpPr>
        <p:spPr>
          <a:xfrm>
            <a:off x="-573906" y="405942"/>
            <a:ext cx="849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RENCANA KEGIATAN KAL TANGERANG  2020</a:t>
            </a:r>
          </a:p>
        </p:txBody>
      </p:sp>
    </p:spTree>
    <p:extLst>
      <p:ext uri="{BB962C8B-B14F-4D97-AF65-F5344CB8AC3E}">
        <p14:creationId xmlns:p14="http://schemas.microsoft.com/office/powerpoint/2010/main" val="255628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49D940-8934-2A42-AD1F-D991E303C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1469"/>
              </p:ext>
            </p:extLst>
          </p:nvPr>
        </p:nvGraphicFramePr>
        <p:xfrm>
          <a:off x="395414" y="1042416"/>
          <a:ext cx="11442357" cy="53280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45465">
                  <a:extLst>
                    <a:ext uri="{9D8B030D-6E8A-4147-A177-3AD203B41FA5}">
                      <a16:colId xmlns:a16="http://schemas.microsoft.com/office/drawing/2014/main" val="2978097940"/>
                    </a:ext>
                  </a:extLst>
                </a:gridCol>
                <a:gridCol w="5952588">
                  <a:extLst>
                    <a:ext uri="{9D8B030D-6E8A-4147-A177-3AD203B41FA5}">
                      <a16:colId xmlns:a16="http://schemas.microsoft.com/office/drawing/2014/main" val="107398699"/>
                    </a:ext>
                  </a:extLst>
                </a:gridCol>
                <a:gridCol w="795866">
                  <a:extLst>
                    <a:ext uri="{9D8B030D-6E8A-4147-A177-3AD203B41FA5}">
                      <a16:colId xmlns:a16="http://schemas.microsoft.com/office/drawing/2014/main" val="27221044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681984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75025372"/>
                    </a:ext>
                  </a:extLst>
                </a:gridCol>
                <a:gridCol w="1610038">
                  <a:extLst>
                    <a:ext uri="{9D8B030D-6E8A-4147-A177-3AD203B41FA5}">
                      <a16:colId xmlns:a16="http://schemas.microsoft.com/office/drawing/2014/main" val="2320637239"/>
                    </a:ext>
                  </a:extLst>
                </a:gridCol>
              </a:tblGrid>
              <a:tr h="4675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NAMA KEGIATAN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VOLUME 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TIMELINE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KETERANGAN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70826"/>
                  </a:ext>
                </a:extLst>
              </a:tr>
              <a:tr h="295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ORANG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HARI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663360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1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PENYUSUNAN GUIDEBOOK  ESD TIMOR LESTE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7-10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025593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2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SOSIALISASI GUIDEBOOK ESD TOURISM P4TK BISPAR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102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21-23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5420359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PELATIHAN ASESOR KOMPETENSI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Februari-Maret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721206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4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DIKLAT PENINGKATAN KOMPETENSI PROVINSI BANTEN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Maret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24515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5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DIKLAT PENINGKATAN  KOMPETENSI GURU SEKOLAH BINA NUSANTARA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30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2475039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6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DIKLAT PENINGKATAN KOMPETENSI GURU DENGAN LOREAL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20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7 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2995060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7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DIKLAT PENINGKATAN KOMPETENSI GURU PROVINSI ACEH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Agustus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844069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DIKLAT PENINGKATAN KOMPETENSI GURU PROVINSI PAPUA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817933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3296866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u="none" strike="noStrike" dirty="0">
                          <a:effectLst/>
                          <a:latin typeface="+mn-lt"/>
                        </a:rPr>
                        <a:t> 10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82633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7901323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45626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E1653E-CDB6-034F-BE97-459076422583}"/>
              </a:ext>
            </a:extLst>
          </p:cNvPr>
          <p:cNvSpPr txBox="1"/>
          <p:nvPr/>
        </p:nvSpPr>
        <p:spPr>
          <a:xfrm>
            <a:off x="-573905" y="405942"/>
            <a:ext cx="65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RENCANA KEGIATAN KAL 2020</a:t>
            </a:r>
          </a:p>
        </p:txBody>
      </p:sp>
    </p:spTree>
    <p:extLst>
      <p:ext uri="{BB962C8B-B14F-4D97-AF65-F5344CB8AC3E}">
        <p14:creationId xmlns:p14="http://schemas.microsoft.com/office/powerpoint/2010/main" val="261711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39DCD6-527F-F343-A465-909240CDD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52161"/>
              </p:ext>
            </p:extLst>
          </p:nvPr>
        </p:nvGraphicFramePr>
        <p:xfrm>
          <a:off x="1112108" y="1254125"/>
          <a:ext cx="10436425" cy="5212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693">
                  <a:extLst>
                    <a:ext uri="{9D8B030D-6E8A-4147-A177-3AD203B41FA5}">
                      <a16:colId xmlns:a16="http://schemas.microsoft.com/office/drawing/2014/main" val="1290457777"/>
                    </a:ext>
                  </a:extLst>
                </a:gridCol>
                <a:gridCol w="5683202">
                  <a:extLst>
                    <a:ext uri="{9D8B030D-6E8A-4147-A177-3AD203B41FA5}">
                      <a16:colId xmlns:a16="http://schemas.microsoft.com/office/drawing/2014/main" val="1124950281"/>
                    </a:ext>
                  </a:extLst>
                </a:gridCol>
                <a:gridCol w="2192911">
                  <a:extLst>
                    <a:ext uri="{9D8B030D-6E8A-4147-A177-3AD203B41FA5}">
                      <a16:colId xmlns:a16="http://schemas.microsoft.com/office/drawing/2014/main" val="1535247892"/>
                    </a:ext>
                  </a:extLst>
                </a:gridCol>
                <a:gridCol w="2066619">
                  <a:extLst>
                    <a:ext uri="{9D8B030D-6E8A-4147-A177-3AD203B41FA5}">
                      <a16:colId xmlns:a16="http://schemas.microsoft.com/office/drawing/2014/main" val="4164927356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KEGIATAN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TIMELINE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KETERANGAN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47361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Rapat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Skema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secara</a:t>
                      </a:r>
                      <a:r>
                        <a:rPr lang="en-ID" sz="1400" u="none" strike="noStrike" dirty="0">
                          <a:effectLst/>
                        </a:rPr>
                        <a:t> Internal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10 Januari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414209904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2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Verifikasi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Skema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dengan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Industri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13-15 Januari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83175553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3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Revisi</a:t>
                      </a:r>
                      <a:r>
                        <a:rPr lang="en-ID" sz="1400" u="none" strike="noStrike" dirty="0">
                          <a:effectLst/>
                        </a:rPr>
                        <a:t> SOP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21-22 Januari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1976123994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4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Sosialisasi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Skema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</a:rPr>
                        <a:t> SOP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23 Januari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384366680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5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RCC </a:t>
                      </a:r>
                      <a:r>
                        <a:rPr lang="en-ID" sz="1400" u="none" strike="noStrike" dirty="0" err="1">
                          <a:effectLst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</a:rPr>
                        <a:t> Upgrading </a:t>
                      </a:r>
                      <a:r>
                        <a:rPr lang="en-ID" sz="1400" u="none" strike="noStrike" dirty="0" err="1">
                          <a:effectLst/>
                        </a:rPr>
                        <a:t>Asesor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Tahap</a:t>
                      </a:r>
                      <a:r>
                        <a:rPr lang="en-ID" sz="1400" u="none" strike="noStrike" dirty="0">
                          <a:effectLst/>
                        </a:rPr>
                        <a:t> 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24-26 Januari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850040967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>
                          <a:effectLst/>
                        </a:rPr>
                        <a:t>6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Upgrading </a:t>
                      </a:r>
                      <a:r>
                        <a:rPr lang="en-ID" sz="1400" u="none" strike="noStrike" dirty="0" err="1">
                          <a:effectLst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Penyusunan</a:t>
                      </a:r>
                      <a:r>
                        <a:rPr lang="en-ID" sz="1400" u="none" strike="noStrike" dirty="0">
                          <a:effectLst/>
                        </a:rPr>
                        <a:t> MUK </a:t>
                      </a:r>
                      <a:r>
                        <a:rPr lang="en-ID" sz="1400" u="none" strike="noStrike" dirty="0" err="1">
                          <a:effectLst/>
                        </a:rPr>
                        <a:t>baru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27-29 Januari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440702789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7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Pembuatan</a:t>
                      </a:r>
                      <a:r>
                        <a:rPr lang="en-ID" sz="1400" u="none" strike="noStrike" dirty="0">
                          <a:effectLst/>
                        </a:rPr>
                        <a:t> Modul </a:t>
                      </a:r>
                      <a:r>
                        <a:rPr lang="en-ID" sz="1400" u="none" strike="noStrike" dirty="0" err="1">
                          <a:effectLst/>
                        </a:rPr>
                        <a:t>Tahap</a:t>
                      </a:r>
                      <a:r>
                        <a:rPr lang="en-ID" sz="1400" u="none" strike="noStrike" dirty="0">
                          <a:effectLst/>
                        </a:rPr>
                        <a:t> 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3-5 Februari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2009442784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Persiapan</a:t>
                      </a:r>
                      <a:r>
                        <a:rPr lang="en-ID" sz="1400" u="none" strike="noStrike" dirty="0">
                          <a:effectLst/>
                        </a:rPr>
                        <a:t> Re-</a:t>
                      </a:r>
                      <a:r>
                        <a:rPr lang="en-ID" sz="1400" u="none" strike="noStrike" dirty="0" err="1">
                          <a:effectLst/>
                        </a:rPr>
                        <a:t>Lisensi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6-8 </a:t>
                      </a:r>
                      <a:r>
                        <a:rPr lang="en-ID" sz="1400" u="none" strike="noStrike" dirty="0" err="1">
                          <a:effectLst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1422994187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>
                          <a:effectLst/>
                        </a:rPr>
                        <a:t>9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Re-</a:t>
                      </a:r>
                      <a:r>
                        <a:rPr lang="en-ID" sz="1400" u="none" strike="noStrike" dirty="0" err="1">
                          <a:effectLst/>
                        </a:rPr>
                        <a:t>Lisensi</a:t>
                      </a:r>
                      <a:r>
                        <a:rPr lang="en-ID" sz="1400" u="none" strike="noStrike" dirty="0">
                          <a:effectLst/>
                        </a:rPr>
                        <a:t> LSP PPPPTK </a:t>
                      </a:r>
                      <a:r>
                        <a:rPr lang="en-ID" sz="1400" u="none" strike="noStrike" dirty="0" err="1">
                          <a:effectLst/>
                        </a:rPr>
                        <a:t>Bisnis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dan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Pariwisata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10-12 </a:t>
                      </a:r>
                      <a:r>
                        <a:rPr lang="en-ID" sz="1400" u="none" strike="noStrike" dirty="0" err="1">
                          <a:effectLst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330101740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10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Pembuatan</a:t>
                      </a:r>
                      <a:r>
                        <a:rPr lang="en-ID" sz="1400" u="none" strike="noStrike" dirty="0">
                          <a:effectLst/>
                        </a:rPr>
                        <a:t> Modul </a:t>
                      </a:r>
                      <a:r>
                        <a:rPr lang="en-ID" sz="1400" u="none" strike="noStrike" dirty="0" err="1">
                          <a:effectLst/>
                        </a:rPr>
                        <a:t>Tahap</a:t>
                      </a:r>
                      <a:r>
                        <a:rPr lang="en-ID" sz="1400" u="none" strike="noStrike" dirty="0">
                          <a:effectLst/>
                        </a:rPr>
                        <a:t> 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24-26 </a:t>
                      </a:r>
                      <a:r>
                        <a:rPr lang="en-ID" sz="1400" u="none" strike="noStrike" dirty="0" err="1">
                          <a:effectLst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2421744552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11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Pembuatan Modul Tahap 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27-29 </a:t>
                      </a:r>
                      <a:r>
                        <a:rPr lang="en-ID" sz="1400" u="none" strike="noStrike" dirty="0" err="1">
                          <a:effectLst/>
                        </a:rPr>
                        <a:t>Februari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1417418542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12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Pelatihan Asesor Baru Internal gelombang 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2-7 </a:t>
                      </a:r>
                      <a:r>
                        <a:rPr lang="en-ID" sz="1400" u="none" strike="noStrike" dirty="0" err="1">
                          <a:effectLst/>
                        </a:rPr>
                        <a:t>Maret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2075952747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13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Perpanjangan lisensi Auditor Internal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Maret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74546673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>
                          <a:effectLst/>
                        </a:rPr>
                        <a:t>14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Pelatihan Auditor Internal baru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effectLst/>
                        </a:rPr>
                        <a:t>Maret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687336693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15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RCC dan Upgrading Asesor Kompetensi Tahap 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effectLst/>
                        </a:rPr>
                        <a:t>April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104135298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16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Temu Awal (Tim Manajeme LSP dengan Auditor dan Auditee)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Juni Dan Desember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670283745"/>
                  </a:ext>
                </a:extLst>
              </a:tr>
              <a:tr h="1406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17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Pelaksanaan Audit Internal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Juli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2189051317"/>
                  </a:ext>
                </a:extLst>
              </a:tr>
              <a:tr h="1406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Pemenuhan Temuan hasil Audit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54024"/>
                  </a:ext>
                </a:extLst>
              </a:tr>
              <a:tr h="281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Temu Akhir (Tim Manajemen LSP dengan para Auditor dan Auditee)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Juli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225150119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20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Master Asesor Asean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Agustus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4085630073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21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Tinjauan Manajemen LSP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Per Triwulan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507567296"/>
                  </a:ext>
                </a:extLst>
              </a:tr>
              <a:tr h="198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1" u="none" strike="noStrike" dirty="0">
                          <a:effectLst/>
                        </a:rPr>
                        <a:t>22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UKK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effectLst/>
                        </a:rPr>
                        <a:t>Maret Sd Desember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04" marR="6204" marT="6204" marB="0" anchor="b"/>
                </a:tc>
                <a:extLst>
                  <a:ext uri="{0D108BD9-81ED-4DB2-BD59-A6C34878D82A}">
                    <a16:rowId xmlns:a16="http://schemas.microsoft.com/office/drawing/2014/main" val="373119648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1DA7EF-FC48-804F-821C-FC58D6A873E7}"/>
              </a:ext>
            </a:extLst>
          </p:cNvPr>
          <p:cNvSpPr/>
          <p:nvPr/>
        </p:nvSpPr>
        <p:spPr>
          <a:xfrm>
            <a:off x="1112109" y="715459"/>
            <a:ext cx="2441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KEGIATAN LSP 2020</a:t>
            </a:r>
          </a:p>
        </p:txBody>
      </p:sp>
    </p:spTree>
    <p:extLst>
      <p:ext uri="{BB962C8B-B14F-4D97-AF65-F5344CB8AC3E}">
        <p14:creationId xmlns:p14="http://schemas.microsoft.com/office/powerpoint/2010/main" val="186748930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6524</TotalTime>
  <Words>1631</Words>
  <Application>Microsoft Macintosh PowerPoint</Application>
  <PresentationFormat>Widescreen</PresentationFormat>
  <Paragraphs>664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Microsoft Office User</cp:lastModifiedBy>
  <cp:revision>250</cp:revision>
  <cp:lastPrinted>2020-01-13T06:35:47Z</cp:lastPrinted>
  <dcterms:created xsi:type="dcterms:W3CDTF">2018-04-24T17:14:44Z</dcterms:created>
  <dcterms:modified xsi:type="dcterms:W3CDTF">2020-01-16T02:28:19Z</dcterms:modified>
</cp:coreProperties>
</file>